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embeddedFontLst>
    <p:embeddedFont>
      <p:font typeface="Inter"/>
      <p:regular r:id="rId19"/>
      <p:bold r:id="rId20"/>
      <p:italic r:id="rId21"/>
      <p:boldItalic r:id="rId22"/>
    </p:embeddedFont>
    <p:embeddedFont>
      <p:font typeface="JetBrains Mono SemiBold"/>
      <p:regular r:id="rId23"/>
      <p:bold r:id="rId24"/>
      <p:italic r:id="rId25"/>
      <p:boldItalic r:id="rId26"/>
    </p:embeddedFont>
    <p:embeddedFont>
      <p:font typeface="JetBrains Mono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4874E63-BE1E-46F7-A3F4-796D60755C73}">
  <a:tblStyle styleId="{74874E63-BE1E-46F7-A3F4-796D60755C7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bold.fntdata"/><Relationship Id="rId22" Type="http://schemas.openxmlformats.org/officeDocument/2006/relationships/font" Target="fonts/Inter-boldItalic.fntdata"/><Relationship Id="rId21" Type="http://schemas.openxmlformats.org/officeDocument/2006/relationships/font" Target="fonts/Inter-italic.fntdata"/><Relationship Id="rId24" Type="http://schemas.openxmlformats.org/officeDocument/2006/relationships/font" Target="fonts/JetBrainsMonoSemiBold-bold.fntdata"/><Relationship Id="rId23" Type="http://schemas.openxmlformats.org/officeDocument/2006/relationships/font" Target="fonts/JetBrainsMonoSemiBold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JetBrainsMonoSemiBold-boldItalic.fntdata"/><Relationship Id="rId25" Type="http://schemas.openxmlformats.org/officeDocument/2006/relationships/font" Target="fonts/JetBrainsMonoSemiBold-italic.fntdata"/><Relationship Id="rId28" Type="http://schemas.openxmlformats.org/officeDocument/2006/relationships/font" Target="fonts/JetBrainsMono-bold.fntdata"/><Relationship Id="rId27" Type="http://schemas.openxmlformats.org/officeDocument/2006/relationships/font" Target="fonts/JetBrainsMono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JetBrainsMono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JetBrainsMono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Inter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3.png"/><Relationship Id="rId4" Type="http://schemas.openxmlformats.org/officeDocument/2006/relationships/image" Target="../media/image35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36.png"/><Relationship Id="rId5" Type="http://schemas.openxmlformats.org/officeDocument/2006/relationships/image" Target="../media/image29.png"/><Relationship Id="rId6" Type="http://schemas.openxmlformats.org/officeDocument/2006/relationships/image" Target="../media/image31.png"/><Relationship Id="rId7" Type="http://schemas.openxmlformats.org/officeDocument/2006/relationships/image" Target="../media/image34.png"/><Relationship Id="rId8" Type="http://schemas.openxmlformats.org/officeDocument/2006/relationships/image" Target="../media/image3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hyperlink" Target="https://sites.google.com/view/soustavy/prevody?authuser=0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5" Type="http://schemas.openxmlformats.org/officeDocument/2006/relationships/image" Target="../media/image19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6.png"/><Relationship Id="rId10" Type="http://schemas.openxmlformats.org/officeDocument/2006/relationships/image" Target="../media/image10.png"/><Relationship Id="rId9" Type="http://schemas.openxmlformats.org/officeDocument/2006/relationships/image" Target="../media/image8.png"/><Relationship Id="rId5" Type="http://schemas.openxmlformats.org/officeDocument/2006/relationships/image" Target="../media/image1.png"/><Relationship Id="rId6" Type="http://schemas.openxmlformats.org/officeDocument/2006/relationships/image" Target="../media/image12.png"/><Relationship Id="rId7" Type="http://schemas.openxmlformats.org/officeDocument/2006/relationships/image" Target="../media/image7.png"/><Relationship Id="rId8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4.png"/><Relationship Id="rId5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3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23.png"/><Relationship Id="rId5" Type="http://schemas.openxmlformats.org/officeDocument/2006/relationships/image" Target="../media/image2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Relationship Id="rId5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24.png"/><Relationship Id="rId5" Type="http://schemas.openxmlformats.org/officeDocument/2006/relationships/image" Target="../media/image8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3420665" y="1669702"/>
            <a:ext cx="5350668" cy="146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Číselné soustavy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8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 a jejich převody</a:t>
            </a:r>
            <a:endParaRPr/>
          </a:p>
        </p:txBody>
      </p:sp>
      <p:sp>
        <p:nvSpPr>
          <p:cNvPr id="86" name="Google Shape;86;p13"/>
          <p:cNvSpPr/>
          <p:nvPr/>
        </p:nvSpPr>
        <p:spPr>
          <a:xfrm>
            <a:off x="5619750" y="3422302"/>
            <a:ext cx="952500" cy="381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3420665" y="3746152"/>
            <a:ext cx="5350668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2E8F0"/>
                </a:solidFill>
                <a:latin typeface="Inter"/>
                <a:ea typeface="Inter"/>
                <a:cs typeface="Inter"/>
                <a:sym typeface="Inter"/>
              </a:rPr>
              <a:t>Dvojková, Desítková, Šestnáctková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3548062" y="4593877"/>
            <a:ext cx="509587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Ing. Jiří Šilhán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3" name="Google Shape;24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2"/>
          <p:cNvSpPr txBox="1"/>
          <p:nvPr/>
        </p:nvSpPr>
        <p:spPr>
          <a:xfrm>
            <a:off x="571500" y="3128813"/>
            <a:ext cx="5500687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Polynomiální rozvoj</a:t>
            </a:r>
            <a:endParaRPr/>
          </a:p>
        </p:txBody>
      </p:sp>
      <p:sp>
        <p:nvSpPr>
          <p:cNvPr id="245" name="Google Shape;245;p22"/>
          <p:cNvSpPr txBox="1"/>
          <p:nvPr/>
        </p:nvSpPr>
        <p:spPr>
          <a:xfrm>
            <a:off x="571500" y="3538388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Stejný princip jako u binární soustavy, ale používáme mocniny 16.</a:t>
            </a:r>
            <a:endParaRPr/>
          </a:p>
        </p:txBody>
      </p:sp>
      <p:sp>
        <p:nvSpPr>
          <p:cNvPr id="246" name="Google Shape;246;p22"/>
          <p:cNvSpPr txBox="1"/>
          <p:nvPr/>
        </p:nvSpPr>
        <p:spPr>
          <a:xfrm>
            <a:off x="571500" y="4338488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Nezapomeňte převést písmena na čísla (A=10...F=15).</a:t>
            </a:r>
            <a:endParaRPr/>
          </a:p>
        </p:txBody>
      </p:sp>
      <p:sp>
        <p:nvSpPr>
          <p:cNvPr id="247" name="Google Shape;247;p22"/>
          <p:cNvSpPr txBox="1"/>
          <p:nvPr/>
        </p:nvSpPr>
        <p:spPr>
          <a:xfrm>
            <a:off x="6610350" y="3544192"/>
            <a:ext cx="48196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Hex: 2C</a:t>
            </a:r>
            <a:endParaRPr/>
          </a:p>
        </p:txBody>
      </p:sp>
      <p:pic>
        <p:nvPicPr>
          <p:cNvPr descr="image.png" id="248" name="Google Shape;24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0350" y="3991867"/>
            <a:ext cx="4819650" cy="179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9" name="Google Shape;249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10350" y="4266158"/>
            <a:ext cx="4819650" cy="123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0" name="Google Shape;250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10350" y="4485233"/>
            <a:ext cx="4819650" cy="12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2"/>
          <p:cNvSpPr txBox="1"/>
          <p:nvPr/>
        </p:nvSpPr>
        <p:spPr>
          <a:xfrm>
            <a:off x="571500" y="571500"/>
            <a:ext cx="11601450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Převod: Šestnáctková → Desítková</a:t>
            </a:r>
            <a:endParaRPr/>
          </a:p>
        </p:txBody>
      </p:sp>
      <p:sp>
        <p:nvSpPr>
          <p:cNvPr id="252" name="Google Shape;252;p22"/>
          <p:cNvSpPr/>
          <p:nvPr/>
        </p:nvSpPr>
        <p:spPr>
          <a:xfrm>
            <a:off x="571500" y="1276350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57" name="Google Shape;25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8" name="Google Shape;25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071937"/>
            <a:ext cx="11049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9" name="Google Shape;259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1985962"/>
            <a:ext cx="3492549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0" name="Google Shape;260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49799" y="1985962"/>
            <a:ext cx="3492549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1" name="Google Shape;261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28099" y="1985962"/>
            <a:ext cx="3492549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2" name="Google Shape;262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500" y="4071937"/>
            <a:ext cx="1104900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3"/>
          <p:cNvSpPr txBox="1"/>
          <p:nvPr/>
        </p:nvSpPr>
        <p:spPr>
          <a:xfrm>
            <a:off x="794225" y="2281237"/>
            <a:ext cx="3047099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Dec -&gt; Bin</a:t>
            </a:r>
            <a:endParaRPr/>
          </a:p>
        </p:txBody>
      </p:sp>
      <p:sp>
        <p:nvSpPr>
          <p:cNvPr id="264" name="Google Shape;264;p23"/>
          <p:cNvSpPr txBox="1"/>
          <p:nvPr/>
        </p:nvSpPr>
        <p:spPr>
          <a:xfrm>
            <a:off x="866775" y="2690812"/>
            <a:ext cx="2901999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Dělíme dvěma, zapisujeme zbytky odzadu.</a:t>
            </a:r>
            <a:endParaRPr/>
          </a:p>
        </p:txBody>
      </p:sp>
      <p:sp>
        <p:nvSpPr>
          <p:cNvPr id="265" name="Google Shape;265;p23"/>
          <p:cNvSpPr txBox="1"/>
          <p:nvPr/>
        </p:nvSpPr>
        <p:spPr>
          <a:xfrm>
            <a:off x="4572524" y="2281237"/>
            <a:ext cx="3047099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Bin -&gt; Dec</a:t>
            </a:r>
            <a:endParaRPr/>
          </a:p>
        </p:txBody>
      </p:sp>
      <p:sp>
        <p:nvSpPr>
          <p:cNvPr id="266" name="Google Shape;266;p23"/>
          <p:cNvSpPr txBox="1"/>
          <p:nvPr/>
        </p:nvSpPr>
        <p:spPr>
          <a:xfrm>
            <a:off x="4645074" y="2690812"/>
            <a:ext cx="2901999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Sčítáme mocniny dvou tam, kde je jednička.</a:t>
            </a:r>
            <a:endParaRPr/>
          </a:p>
        </p:txBody>
      </p:sp>
      <p:sp>
        <p:nvSpPr>
          <p:cNvPr id="267" name="Google Shape;267;p23"/>
          <p:cNvSpPr txBox="1"/>
          <p:nvPr/>
        </p:nvSpPr>
        <p:spPr>
          <a:xfrm>
            <a:off x="8350824" y="2281237"/>
            <a:ext cx="3047099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Bin &lt;-&gt; Hex</a:t>
            </a:r>
            <a:endParaRPr/>
          </a:p>
        </p:txBody>
      </p:sp>
      <p:sp>
        <p:nvSpPr>
          <p:cNvPr id="268" name="Google Shape;268;p23"/>
          <p:cNvSpPr txBox="1"/>
          <p:nvPr/>
        </p:nvSpPr>
        <p:spPr>
          <a:xfrm>
            <a:off x="8423374" y="2690812"/>
            <a:ext cx="2901999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Skupinkujeme po 4 bitech. Tabulka 8-4-2-1.</a:t>
            </a:r>
            <a:endParaRPr/>
          </a:p>
        </p:txBody>
      </p:sp>
      <p:sp>
        <p:nvSpPr>
          <p:cNvPr id="269" name="Google Shape;269;p23"/>
          <p:cNvSpPr txBox="1"/>
          <p:nvPr/>
        </p:nvSpPr>
        <p:spPr>
          <a:xfrm>
            <a:off x="571500" y="571500"/>
            <a:ext cx="11601450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Shrnutí</a:t>
            </a:r>
            <a:endParaRPr/>
          </a:p>
        </p:txBody>
      </p:sp>
      <p:sp>
        <p:nvSpPr>
          <p:cNvPr id="270" name="Google Shape;270;p23"/>
          <p:cNvSpPr/>
          <p:nvPr/>
        </p:nvSpPr>
        <p:spPr>
          <a:xfrm>
            <a:off x="571500" y="1276350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75" name="Google Shape;27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4"/>
          <p:cNvSpPr txBox="1"/>
          <p:nvPr/>
        </p:nvSpPr>
        <p:spPr>
          <a:xfrm>
            <a:off x="295275" y="2136427"/>
            <a:ext cx="116016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Děkuji za pozornost</a:t>
            </a:r>
            <a:endParaRPr b="1" sz="6000">
              <a:solidFill>
                <a:srgbClr val="38BDF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0">
              <a:solidFill>
                <a:srgbClr val="38BDF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rPr>
              <a:t>interaktivní cvičení: </a:t>
            </a:r>
            <a:r>
              <a:rPr b="1" lang="en-US" sz="3000" u="sng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4"/>
              </a:rPr>
              <a:t>https://sites.google.com/view/soustavy/prevody?authuser=0</a:t>
            </a:r>
            <a:r>
              <a:rPr b="1" lang="en-US" sz="30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b="1" lang="en-US" sz="3000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b="1" sz="3000">
              <a:solidFill>
                <a:srgbClr val="F8FAFC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4" name="Google Shape;9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447925"/>
            <a:ext cx="3492549" cy="3067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5" name="Google Shape;9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447925"/>
            <a:ext cx="3492549" cy="3067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6" name="Google Shape;9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447925"/>
            <a:ext cx="3492549" cy="30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794225" y="3400425"/>
            <a:ext cx="3047099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Lidé (Desítková)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866775" y="3810000"/>
            <a:ext cx="290199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Myšlení v násobcích deseti je pro nás přirozené (máme 10 prstů). Používáme číslice 0-9.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4572524" y="3400425"/>
            <a:ext cx="3047099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Počítače (Dvojková)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4645074" y="3810000"/>
            <a:ext cx="290199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Hardware pracuje se stavy "zapnuto/vypnuto" (napětí). Ideální pro reprezentaci 0 a 1.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8350824" y="3400425"/>
            <a:ext cx="3047099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Programátoři (Hex)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8423374" y="3810000"/>
            <a:ext cx="290199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Šestnáctková soustava zkracuje zápis binárních dat. Je přehlednější pro adresy paměti a barvy.</a:t>
            </a:r>
            <a:endParaRPr/>
          </a:p>
        </p:txBody>
      </p:sp>
      <p:pic>
        <p:nvPicPr>
          <p:cNvPr descr="image.png" id="103" name="Google Shape;103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79575" y="2781300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05500" y="2781300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" name="Google Shape;105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36174" y="2781300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4"/>
          <p:cNvSpPr txBox="1"/>
          <p:nvPr/>
        </p:nvSpPr>
        <p:spPr>
          <a:xfrm>
            <a:off x="571500" y="571500"/>
            <a:ext cx="11601450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Proč řešíme různé soustavy?</a:t>
            </a:r>
            <a:endParaRPr/>
          </a:p>
        </p:txBody>
      </p:sp>
      <p:sp>
        <p:nvSpPr>
          <p:cNvPr id="107" name="Google Shape;107;p14"/>
          <p:cNvSpPr/>
          <p:nvPr/>
        </p:nvSpPr>
        <p:spPr>
          <a:xfrm>
            <a:off x="571500" y="1276350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2" name="Google Shape;11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076450"/>
            <a:ext cx="523875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379565"/>
            <a:ext cx="5238750" cy="10514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5" name="Google Shape;11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81750" y="2076450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952500" y="2588865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Základ: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10 (Base-10)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952500" y="3084165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Číslice: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0, 1, 2, 3, 4, 5, 6, 7, 8, 9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952500" y="3579465"/>
            <a:ext cx="4857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Princip: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Pozice číslic odpovídají mocninám deseti ($10^0, 10^1, 10^2...$).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800100" y="4722465"/>
            <a:ext cx="4819650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Příklad rozvoje čísla 253:</a:t>
            </a:r>
            <a:endParaRPr/>
          </a:p>
        </p:txBody>
      </p:sp>
      <p:pic>
        <p:nvPicPr>
          <p:cNvPr descr="image.png" id="120" name="Google Shape;120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0100" y="5061495"/>
            <a:ext cx="4819650" cy="179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1" name="Google Shape;121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500" y="2631727"/>
            <a:ext cx="1619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" name="Google Shape;122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1500" y="3127027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3" name="Google Shape;123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71500" y="3622327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5"/>
          <p:cNvSpPr txBox="1"/>
          <p:nvPr/>
        </p:nvSpPr>
        <p:spPr>
          <a:xfrm>
            <a:off x="571500" y="571500"/>
            <a:ext cx="11601450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Desítková soustava (Dec)</a:t>
            </a:r>
            <a:endParaRPr/>
          </a:p>
        </p:txBody>
      </p:sp>
      <p:sp>
        <p:nvSpPr>
          <p:cNvPr id="125" name="Google Shape;125;p15"/>
          <p:cNvSpPr/>
          <p:nvPr/>
        </p:nvSpPr>
        <p:spPr>
          <a:xfrm>
            <a:off x="571500" y="1276350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0" name="Google Shape;13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6"/>
          <p:cNvSpPr txBox="1"/>
          <p:nvPr/>
        </p:nvSpPr>
        <p:spPr>
          <a:xfrm>
            <a:off x="571500" y="571500"/>
            <a:ext cx="52006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Dvojková soustava (Bin)</a:t>
            </a:r>
            <a:endParaRPr/>
          </a:p>
        </p:txBody>
      </p:sp>
      <p:sp>
        <p:nvSpPr>
          <p:cNvPr id="132" name="Google Shape;132;p16"/>
          <p:cNvSpPr/>
          <p:nvPr/>
        </p:nvSpPr>
        <p:spPr>
          <a:xfrm>
            <a:off x="571500" y="1838325"/>
            <a:ext cx="495300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33" name="Google Shape;13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6"/>
          <p:cNvSpPr txBox="1"/>
          <p:nvPr/>
        </p:nvSpPr>
        <p:spPr>
          <a:xfrm>
            <a:off x="571500" y="2512665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Základ: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2 (Base-2)</a:t>
            </a:r>
            <a:endParaRPr/>
          </a:p>
        </p:txBody>
      </p:sp>
      <p:sp>
        <p:nvSpPr>
          <p:cNvPr id="135" name="Google Shape;135;p16"/>
          <p:cNvSpPr txBox="1"/>
          <p:nvPr/>
        </p:nvSpPr>
        <p:spPr>
          <a:xfrm>
            <a:off x="571500" y="3198465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Číslice: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0, 1</a:t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571500" y="3884265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Základní jednotka informace v informatice je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bit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(b).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571500" y="4570065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Každá pozice má váhu mocniny dvou: $2^0=1, 2^1=2, 2^2=4, 2^3=8...$</a:t>
            </a:r>
            <a:endParaRPr/>
          </a:p>
        </p:txBody>
      </p:sp>
      <p:pic>
        <p:nvPicPr>
          <p:cNvPr descr="image.png" id="138" name="Google Shape;13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100" y="5751165"/>
            <a:ext cx="4533900" cy="165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3" name="Google Shape;14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 txBox="1"/>
          <p:nvPr/>
        </p:nvSpPr>
        <p:spPr>
          <a:xfrm>
            <a:off x="571500" y="571500"/>
            <a:ext cx="52006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Šestnáctková soustava (Hex)</a:t>
            </a:r>
            <a:endParaRPr/>
          </a:p>
        </p:txBody>
      </p:sp>
      <p:sp>
        <p:nvSpPr>
          <p:cNvPr id="145" name="Google Shape;145;p17"/>
          <p:cNvSpPr/>
          <p:nvPr/>
        </p:nvSpPr>
        <p:spPr>
          <a:xfrm>
            <a:off x="571500" y="1838325"/>
            <a:ext cx="495300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46" name="Google Shape;14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7"/>
          <p:cNvSpPr txBox="1"/>
          <p:nvPr/>
        </p:nvSpPr>
        <p:spPr>
          <a:xfrm>
            <a:off x="571500" y="2586037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Základ: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16 (Base-16)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571500" y="3271837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Číslice: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0-9 a písmena A-F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571500" y="3957637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A=10, B=11, C=12, D=13, E=14, F=15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571500" y="4643437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Jeden znak Hex odpovídá přesně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4 bitům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(Nibble).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571500" y="5329237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Použití: Barvy (RGB #FF5733), Adresy v paměti (0x4A).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6" name="Google Shape;15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8"/>
          <p:cNvSpPr/>
          <p:nvPr/>
        </p:nvSpPr>
        <p:spPr>
          <a:xfrm>
            <a:off x="571500" y="1576387"/>
            <a:ext cx="11049000" cy="4810125"/>
          </a:xfrm>
          <a:prstGeom prst="roundRect">
            <a:avLst>
              <a:gd fmla="val 0" name="adj"/>
            </a:avLst>
          </a:prstGeom>
          <a:solidFill>
            <a:srgbClr val="1E293B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8" name="Google Shape;158;p18"/>
          <p:cNvGraphicFramePr/>
          <p:nvPr/>
        </p:nvGraphicFramePr>
        <p:xfrm>
          <a:off x="571500" y="15763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{74874E63-BE1E-46F7-A3F4-796D60755C73}</a:tableStyleId>
              </a:tblPr>
              <a:tblGrid>
                <a:gridCol w="3558775"/>
                <a:gridCol w="3365750"/>
                <a:gridCol w="4114950"/>
              </a:tblGrid>
              <a:tr h="601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F8FAFC"/>
                          </a:solidFill>
                          <a:latin typeface="JetBrains Mono SemiBold"/>
                          <a:ea typeface="JetBrains Mono SemiBold"/>
                          <a:cs typeface="JetBrains Mono SemiBold"/>
                          <a:sym typeface="JetBrains Mono SemiBold"/>
                        </a:rPr>
                        <a:t>Desítková (Dec)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F8FAFC"/>
                          </a:solidFill>
                          <a:latin typeface="JetBrains Mono SemiBold"/>
                          <a:ea typeface="JetBrains Mono SemiBold"/>
                          <a:cs typeface="JetBrains Mono SemiBold"/>
                          <a:sym typeface="JetBrains Mono SemiBold"/>
                        </a:rPr>
                        <a:t>Dvojková (Bin)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F8FAFC"/>
                          </a:solidFill>
                          <a:latin typeface="JetBrains Mono SemiBold"/>
                          <a:ea typeface="JetBrains Mono SemiBold"/>
                          <a:cs typeface="JetBrains Mono SemiBold"/>
                          <a:sym typeface="JetBrains Mono SemiBold"/>
                        </a:rPr>
                        <a:t>Šestnáctková (Hex)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34155"/>
                    </a:solidFill>
                  </a:tcPr>
                </a:tc>
              </a:tr>
              <a:tr h="601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0000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1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1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0001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1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1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5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0101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5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1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10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1010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A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1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11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1011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B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1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15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1111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F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1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16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10000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JetBrains Mono"/>
                          <a:ea typeface="JetBrains Mono"/>
                          <a:cs typeface="JetBrains Mono"/>
                          <a:sym typeface="JetBrains Mono"/>
                        </a:rPr>
                        <a:t>10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59" name="Google Shape;159;p18"/>
          <p:cNvSpPr/>
          <p:nvPr/>
        </p:nvSpPr>
        <p:spPr>
          <a:xfrm>
            <a:off x="576262" y="2171700"/>
            <a:ext cx="35587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8"/>
          <p:cNvSpPr/>
          <p:nvPr/>
        </p:nvSpPr>
        <p:spPr>
          <a:xfrm>
            <a:off x="4135040" y="2171700"/>
            <a:ext cx="33657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8"/>
          <p:cNvSpPr/>
          <p:nvPr/>
        </p:nvSpPr>
        <p:spPr>
          <a:xfrm>
            <a:off x="7500788" y="2171700"/>
            <a:ext cx="41149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8"/>
          <p:cNvSpPr/>
          <p:nvPr/>
        </p:nvSpPr>
        <p:spPr>
          <a:xfrm>
            <a:off x="576262" y="2771775"/>
            <a:ext cx="35587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4135040" y="2771775"/>
            <a:ext cx="33657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7500788" y="2771775"/>
            <a:ext cx="41149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/>
          <p:nvPr/>
        </p:nvSpPr>
        <p:spPr>
          <a:xfrm>
            <a:off x="576262" y="3371850"/>
            <a:ext cx="35587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8"/>
          <p:cNvSpPr/>
          <p:nvPr/>
        </p:nvSpPr>
        <p:spPr>
          <a:xfrm>
            <a:off x="4135040" y="3371850"/>
            <a:ext cx="33657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8"/>
          <p:cNvSpPr/>
          <p:nvPr/>
        </p:nvSpPr>
        <p:spPr>
          <a:xfrm>
            <a:off x="7500788" y="3371850"/>
            <a:ext cx="41149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576262" y="3971925"/>
            <a:ext cx="35587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/>
          <p:nvPr/>
        </p:nvSpPr>
        <p:spPr>
          <a:xfrm>
            <a:off x="4135040" y="3971925"/>
            <a:ext cx="33657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7500788" y="3971925"/>
            <a:ext cx="41149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8"/>
          <p:cNvSpPr/>
          <p:nvPr/>
        </p:nvSpPr>
        <p:spPr>
          <a:xfrm>
            <a:off x="576262" y="4572000"/>
            <a:ext cx="35587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8"/>
          <p:cNvSpPr/>
          <p:nvPr/>
        </p:nvSpPr>
        <p:spPr>
          <a:xfrm>
            <a:off x="4135040" y="4572000"/>
            <a:ext cx="33657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8"/>
          <p:cNvSpPr/>
          <p:nvPr/>
        </p:nvSpPr>
        <p:spPr>
          <a:xfrm>
            <a:off x="7500788" y="4572000"/>
            <a:ext cx="41149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8"/>
          <p:cNvSpPr/>
          <p:nvPr/>
        </p:nvSpPr>
        <p:spPr>
          <a:xfrm>
            <a:off x="576262" y="5172075"/>
            <a:ext cx="35587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8"/>
          <p:cNvSpPr/>
          <p:nvPr/>
        </p:nvSpPr>
        <p:spPr>
          <a:xfrm>
            <a:off x="4135040" y="5172075"/>
            <a:ext cx="33657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8"/>
          <p:cNvSpPr/>
          <p:nvPr/>
        </p:nvSpPr>
        <p:spPr>
          <a:xfrm>
            <a:off x="7500788" y="5172075"/>
            <a:ext cx="41149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8"/>
          <p:cNvSpPr/>
          <p:nvPr/>
        </p:nvSpPr>
        <p:spPr>
          <a:xfrm>
            <a:off x="576262" y="5772150"/>
            <a:ext cx="35587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8"/>
          <p:cNvSpPr/>
          <p:nvPr/>
        </p:nvSpPr>
        <p:spPr>
          <a:xfrm>
            <a:off x="4135040" y="5772150"/>
            <a:ext cx="33657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8"/>
          <p:cNvSpPr/>
          <p:nvPr/>
        </p:nvSpPr>
        <p:spPr>
          <a:xfrm>
            <a:off x="7500788" y="5772150"/>
            <a:ext cx="411494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8"/>
          <p:cNvSpPr txBox="1"/>
          <p:nvPr/>
        </p:nvSpPr>
        <p:spPr>
          <a:xfrm>
            <a:off x="571500" y="471487"/>
            <a:ext cx="11601450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Srovnávací tabulka hodnot</a:t>
            </a:r>
            <a:endParaRPr/>
          </a:p>
        </p:txBody>
      </p:sp>
      <p:sp>
        <p:nvSpPr>
          <p:cNvPr id="181" name="Google Shape;181;p18"/>
          <p:cNvSpPr/>
          <p:nvPr/>
        </p:nvSpPr>
        <p:spPr>
          <a:xfrm>
            <a:off x="571500" y="1176337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6" name="Google Shape;18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7" name="Google Shape;18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052637"/>
            <a:ext cx="5238750" cy="385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9"/>
          <p:cNvSpPr txBox="1"/>
          <p:nvPr/>
        </p:nvSpPr>
        <p:spPr>
          <a:xfrm>
            <a:off x="571500" y="2633662"/>
            <a:ext cx="5500687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Metoda dělení dvěma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571500" y="3043237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Číslo dělíme základem (2) a zapisujeme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zbytky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571500" y="3538537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Výsledek čteme od posledního zbytku k prvnímu (zdola nahoru).</a:t>
            </a:r>
            <a:endParaRPr/>
          </a:p>
        </p:txBody>
      </p:sp>
      <p:sp>
        <p:nvSpPr>
          <p:cNvPr id="191" name="Google Shape;191;p19"/>
          <p:cNvSpPr txBox="1"/>
          <p:nvPr/>
        </p:nvSpPr>
        <p:spPr>
          <a:xfrm>
            <a:off x="6677025" y="2538412"/>
            <a:ext cx="46482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8FAF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Příklad: 13 do Bin</a:t>
            </a:r>
            <a:endParaRPr/>
          </a:p>
        </p:txBody>
      </p:sp>
      <p:sp>
        <p:nvSpPr>
          <p:cNvPr id="192" name="Google Shape;192;p19"/>
          <p:cNvSpPr/>
          <p:nvPr/>
        </p:nvSpPr>
        <p:spPr>
          <a:xfrm>
            <a:off x="6677025" y="2938462"/>
            <a:ext cx="4648200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9"/>
          <p:cNvSpPr txBox="1"/>
          <p:nvPr/>
        </p:nvSpPr>
        <p:spPr>
          <a:xfrm>
            <a:off x="6677025" y="3138487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13 : 2 = 6 (zbytek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)</a:t>
            </a:r>
            <a:endParaRPr/>
          </a:p>
        </p:txBody>
      </p:sp>
      <p:sp>
        <p:nvSpPr>
          <p:cNvPr id="194" name="Google Shape;194;p19"/>
          <p:cNvSpPr txBox="1"/>
          <p:nvPr/>
        </p:nvSpPr>
        <p:spPr>
          <a:xfrm>
            <a:off x="6677025" y="3633787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6 : 2 = 3 (zbytek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</a:t>
            </a: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)</a:t>
            </a:r>
            <a:endParaRPr/>
          </a:p>
        </p:txBody>
      </p:sp>
      <p:sp>
        <p:nvSpPr>
          <p:cNvPr id="195" name="Google Shape;195;p19"/>
          <p:cNvSpPr txBox="1"/>
          <p:nvPr/>
        </p:nvSpPr>
        <p:spPr>
          <a:xfrm>
            <a:off x="6677025" y="4129087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 : 2 = 1 (zbytek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)</a:t>
            </a:r>
            <a:endParaRPr/>
          </a:p>
        </p:txBody>
      </p:sp>
      <p:sp>
        <p:nvSpPr>
          <p:cNvPr id="196" name="Google Shape;196;p19"/>
          <p:cNvSpPr txBox="1"/>
          <p:nvPr/>
        </p:nvSpPr>
        <p:spPr>
          <a:xfrm>
            <a:off x="6677025" y="4624387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 : 2 = 0 (zbytek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)</a:t>
            </a:r>
            <a:endParaRPr/>
          </a:p>
        </p:txBody>
      </p:sp>
      <p:sp>
        <p:nvSpPr>
          <p:cNvPr id="197" name="Google Shape;197;p19"/>
          <p:cNvSpPr txBox="1"/>
          <p:nvPr/>
        </p:nvSpPr>
        <p:spPr>
          <a:xfrm>
            <a:off x="6677025" y="5119687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Výsledek: </a:t>
            </a:r>
            <a:r>
              <a:rPr b="1" i="0" lang="en-US" sz="1500" u="none" cap="none" strike="noStrike">
                <a:solidFill>
                  <a:srgbClr val="38BDF8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1101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952500" y="4338637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Dělíme dokud není podíl 0.</a:t>
            </a:r>
            <a:endParaRPr/>
          </a:p>
        </p:txBody>
      </p:sp>
      <p:sp>
        <p:nvSpPr>
          <p:cNvPr id="199" name="Google Shape;199;p19"/>
          <p:cNvSpPr txBox="1"/>
          <p:nvPr/>
        </p:nvSpPr>
        <p:spPr>
          <a:xfrm>
            <a:off x="952500" y="4833937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Zbytek je vždy 0 nebo 1.</a:t>
            </a:r>
            <a:endParaRPr/>
          </a:p>
        </p:txBody>
      </p:sp>
      <p:pic>
        <p:nvPicPr>
          <p:cNvPr descr="image.png" id="200" name="Google Shape;200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381500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1" name="Google Shape;20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876800"/>
            <a:ext cx="17145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9"/>
          <p:cNvSpPr txBox="1"/>
          <p:nvPr/>
        </p:nvSpPr>
        <p:spPr>
          <a:xfrm>
            <a:off x="571500" y="571500"/>
            <a:ext cx="11601450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Převod: Desítková → Dvojková</a:t>
            </a:r>
            <a:endParaRPr/>
          </a:p>
        </p:txBody>
      </p:sp>
      <p:sp>
        <p:nvSpPr>
          <p:cNvPr id="203" name="Google Shape;203;p19"/>
          <p:cNvSpPr/>
          <p:nvPr/>
        </p:nvSpPr>
        <p:spPr>
          <a:xfrm>
            <a:off x="571500" y="1276350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8" name="Google Shape;20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0"/>
          <p:cNvSpPr txBox="1"/>
          <p:nvPr/>
        </p:nvSpPr>
        <p:spPr>
          <a:xfrm>
            <a:off x="571500" y="3128962"/>
            <a:ext cx="5500687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Metoda váženého součtu</a:t>
            </a:r>
            <a:endParaRPr/>
          </a:p>
        </p:txBody>
      </p:sp>
      <p:sp>
        <p:nvSpPr>
          <p:cNvPr id="210" name="Google Shape;210;p20"/>
          <p:cNvSpPr txBox="1"/>
          <p:nvPr/>
        </p:nvSpPr>
        <p:spPr>
          <a:xfrm>
            <a:off x="571500" y="3538537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Každou číslici vynásobíme její váhou (mocninou základu 2) podle pozice zprava doleva.</a:t>
            </a:r>
            <a:endParaRPr/>
          </a:p>
        </p:txBody>
      </p:sp>
      <p:sp>
        <p:nvSpPr>
          <p:cNvPr id="211" name="Google Shape;211;p20"/>
          <p:cNvSpPr txBox="1"/>
          <p:nvPr/>
        </p:nvSpPr>
        <p:spPr>
          <a:xfrm>
            <a:off x="571500" y="4338637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Pozice začínají od nuly ($2^0$).</a:t>
            </a:r>
            <a:endParaRPr/>
          </a:p>
        </p:txBody>
      </p:sp>
      <p:sp>
        <p:nvSpPr>
          <p:cNvPr id="212" name="Google Shape;212;p20"/>
          <p:cNvSpPr txBox="1"/>
          <p:nvPr/>
        </p:nvSpPr>
        <p:spPr>
          <a:xfrm>
            <a:off x="6610350" y="3653730"/>
            <a:ext cx="48196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Číslo: 10110</a:t>
            </a:r>
            <a:endParaRPr/>
          </a:p>
        </p:txBody>
      </p:sp>
      <p:pic>
        <p:nvPicPr>
          <p:cNvPr descr="image.png" id="213" name="Google Shape;21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0350" y="4101405"/>
            <a:ext cx="4819650" cy="179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4" name="Google Shape;21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10350" y="4375695"/>
            <a:ext cx="4819650" cy="12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0"/>
          <p:cNvSpPr txBox="1"/>
          <p:nvPr/>
        </p:nvSpPr>
        <p:spPr>
          <a:xfrm>
            <a:off x="571500" y="571500"/>
            <a:ext cx="11601450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Převod: Dvojková → Desítková</a:t>
            </a:r>
            <a:endParaRPr/>
          </a:p>
        </p:txBody>
      </p:sp>
      <p:sp>
        <p:nvSpPr>
          <p:cNvPr id="216" name="Google Shape;216;p20"/>
          <p:cNvSpPr/>
          <p:nvPr/>
        </p:nvSpPr>
        <p:spPr>
          <a:xfrm>
            <a:off x="571500" y="1276350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1" name="Google Shape;22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2" name="Google Shape;22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390775"/>
            <a:ext cx="5238750" cy="318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1"/>
          <p:cNvSpPr txBox="1"/>
          <p:nvPr/>
        </p:nvSpPr>
        <p:spPr>
          <a:xfrm>
            <a:off x="571500" y="2633662"/>
            <a:ext cx="5500687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Metoda čtveřic (Nibbles)</a:t>
            </a:r>
            <a:endParaRPr/>
          </a:p>
        </p:txBody>
      </p:sp>
      <p:sp>
        <p:nvSpPr>
          <p:cNvPr id="224" name="Google Shape;224;p21"/>
          <p:cNvSpPr txBox="1"/>
          <p:nvPr/>
        </p:nvSpPr>
        <p:spPr>
          <a:xfrm>
            <a:off x="571500" y="3043237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Protože $2^4 = 16$, jeden znak Hex odpovídá přesně 4 bitům.</a:t>
            </a:r>
            <a:endParaRPr/>
          </a:p>
        </p:txBody>
      </p:sp>
      <p:sp>
        <p:nvSpPr>
          <p:cNvPr id="225" name="Google Shape;225;p21"/>
          <p:cNvSpPr txBox="1"/>
          <p:nvPr/>
        </p:nvSpPr>
        <p:spPr>
          <a:xfrm>
            <a:off x="6677025" y="2876550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8FAF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Bin: 1011 0101</a:t>
            </a:r>
            <a:endParaRPr/>
          </a:p>
        </p:txBody>
      </p:sp>
      <p:sp>
        <p:nvSpPr>
          <p:cNvPr id="226" name="Google Shape;226;p21"/>
          <p:cNvSpPr/>
          <p:nvPr/>
        </p:nvSpPr>
        <p:spPr>
          <a:xfrm>
            <a:off x="6677025" y="3371850"/>
            <a:ext cx="4648200" cy="1905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1"/>
          <p:cNvSpPr txBox="1"/>
          <p:nvPr/>
        </p:nvSpPr>
        <p:spPr>
          <a:xfrm>
            <a:off x="6677025" y="3581400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1011 → 11 →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</a:t>
            </a:r>
            <a:endParaRPr/>
          </a:p>
        </p:txBody>
      </p:sp>
      <p:sp>
        <p:nvSpPr>
          <p:cNvPr id="228" name="Google Shape;228;p21"/>
          <p:cNvSpPr txBox="1"/>
          <p:nvPr/>
        </p:nvSpPr>
        <p:spPr>
          <a:xfrm>
            <a:off x="6677025" y="4076700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0101 → 5 →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</a:t>
            </a:r>
            <a:endParaRPr/>
          </a:p>
        </p:txBody>
      </p:sp>
      <p:sp>
        <p:nvSpPr>
          <p:cNvPr id="229" name="Google Shape;229;p21"/>
          <p:cNvSpPr/>
          <p:nvPr/>
        </p:nvSpPr>
        <p:spPr>
          <a:xfrm>
            <a:off x="6677025" y="4572000"/>
            <a:ext cx="4648200" cy="1905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1"/>
          <p:cNvSpPr txBox="1"/>
          <p:nvPr/>
        </p:nvSpPr>
        <p:spPr>
          <a:xfrm>
            <a:off x="6677025" y="4781550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Hex: B5</a:t>
            </a:r>
            <a:endParaRPr/>
          </a:p>
        </p:txBody>
      </p:sp>
      <p:sp>
        <p:nvSpPr>
          <p:cNvPr id="231" name="Google Shape;231;p21"/>
          <p:cNvSpPr txBox="1"/>
          <p:nvPr/>
        </p:nvSpPr>
        <p:spPr>
          <a:xfrm>
            <a:off x="952500" y="3843337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Rozdělte binární číslo na skupiny po 4 bitech zprava.</a:t>
            </a:r>
            <a:endParaRPr/>
          </a:p>
        </p:txBody>
      </p:sp>
      <p:sp>
        <p:nvSpPr>
          <p:cNvPr id="232" name="Google Shape;232;p21"/>
          <p:cNvSpPr txBox="1"/>
          <p:nvPr/>
        </p:nvSpPr>
        <p:spPr>
          <a:xfrm>
            <a:off x="952500" y="4338637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Každou čtveřici převeďte na Hex znak (0-F).</a:t>
            </a:r>
            <a:endParaRPr/>
          </a:p>
        </p:txBody>
      </p:sp>
      <p:sp>
        <p:nvSpPr>
          <p:cNvPr id="233" name="Google Shape;233;p21"/>
          <p:cNvSpPr txBox="1"/>
          <p:nvPr/>
        </p:nvSpPr>
        <p:spPr>
          <a:xfrm>
            <a:off x="952500" y="4833937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Pokud chybí bity na začátku, doplňte nuly.</a:t>
            </a:r>
            <a:endParaRPr/>
          </a:p>
        </p:txBody>
      </p:sp>
      <p:pic>
        <p:nvPicPr>
          <p:cNvPr descr="image.png" id="234" name="Google Shape;234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3886200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5" name="Google Shape;235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381500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6" name="Google Shape;236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4876800"/>
            <a:ext cx="17145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1"/>
          <p:cNvSpPr txBox="1"/>
          <p:nvPr/>
        </p:nvSpPr>
        <p:spPr>
          <a:xfrm>
            <a:off x="571500" y="571500"/>
            <a:ext cx="11601450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Převod: Dvojková ↔ Šestnáctková</a:t>
            </a:r>
            <a:endParaRPr/>
          </a:p>
        </p:txBody>
      </p:sp>
      <p:sp>
        <p:nvSpPr>
          <p:cNvPr id="238" name="Google Shape;238;p21"/>
          <p:cNvSpPr/>
          <p:nvPr/>
        </p:nvSpPr>
        <p:spPr>
          <a:xfrm>
            <a:off x="571500" y="1276350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